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3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827" r:id="rId3"/>
    <p:sldId id="838" r:id="rId4"/>
    <p:sldId id="904" r:id="rId5"/>
    <p:sldId id="903" r:id="rId6"/>
    <p:sldId id="902" r:id="rId7"/>
    <p:sldId id="910" r:id="rId8"/>
    <p:sldId id="911" r:id="rId9"/>
    <p:sldId id="912" r:id="rId10"/>
    <p:sldId id="913" r:id="rId11"/>
    <p:sldId id="914" r:id="rId12"/>
    <p:sldId id="915" r:id="rId13"/>
    <p:sldId id="916" r:id="rId14"/>
    <p:sldId id="917" r:id="rId15"/>
    <p:sldId id="918" r:id="rId16"/>
    <p:sldId id="919" r:id="rId17"/>
    <p:sldId id="836" r:id="rId18"/>
    <p:sldId id="854" r:id="rId19"/>
    <p:sldId id="837" r:id="rId20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5" clrIdx="0"/>
  <p:cmAuthor id="2" name="作者" initials="作" lastIdx="0" clrIdx="1"/>
  <p:cmAuthor id="3" name="sharo" initials="s" lastIdx="1" clrIdx="2"/>
  <p:cmAuthor id="4" name="10107" initials="1" lastIdx="6" clrIdx="3"/>
  <p:cmAuthor id="5" name="销售四部直播06" initials="销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18.xml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E:\YiYi\王荟一\1王荟一\2018-3-2\李青元\2020-2021龙头股\2021\ppt 封面10-13.jpgppt 封面10-13"/>
          <p:cNvPicPr>
            <a:picLocks noChangeAspect="1"/>
          </p:cNvPicPr>
          <p:nvPr userDrawn="1"/>
        </p:nvPicPr>
        <p:blipFill>
          <a:blip r:embed="rId12"/>
          <a:srcRect/>
          <a:stretch>
            <a:fillRect/>
          </a:stretch>
        </p:blipFill>
        <p:spPr>
          <a:xfrm>
            <a:off x="635" y="1270"/>
            <a:ext cx="12190730" cy="68548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image" Target="../media/image19.png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image" Target="../media/image4.png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image" Target="../media/image4.png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标题 8"/>
          <p:cNvSpPr/>
          <p:nvPr>
            <p:ph type="ctrTitle" idx="2"/>
            <p:custDataLst>
              <p:tags r:id="rId1"/>
            </p:custDataLst>
          </p:nvPr>
        </p:nvSpPr>
        <p:spPr>
          <a:xfrm>
            <a:off x="1764030" y="1380490"/>
            <a:ext cx="5079365" cy="1056005"/>
          </a:xfrm>
        </p:spPr>
        <p:txBody>
          <a:bodyPr>
            <a:normAutofit/>
          </a:bodyPr>
          <a:p>
            <a:pPr algn="l"/>
            <a:r>
              <a:rPr lang="zh-CN" altLang="en-US" sz="49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主升系列课程</a:t>
            </a:r>
            <a:r>
              <a:rPr lang="zh-CN" altLang="en-US" b="1"/>
              <a:t> </a:t>
            </a:r>
            <a:endParaRPr lang="zh-CN" altLang="en-US" b="1"/>
          </a:p>
        </p:txBody>
      </p:sp>
      <p:pic>
        <p:nvPicPr>
          <p:cNvPr id="23" name="图片 22" descr="趋势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12330" y="1591310"/>
            <a:ext cx="3172460" cy="31724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764030" y="3656965"/>
            <a:ext cx="48012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收集表案例解析</a:t>
            </a:r>
            <a:endParaRPr lang="zh-CN" altLang="en-US" sz="40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29615"/>
            <a:ext cx="11884660" cy="54476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29615"/>
            <a:ext cx="11906885" cy="54578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39775"/>
            <a:ext cx="11863705" cy="54381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09930"/>
            <a:ext cx="11927840" cy="54673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39775"/>
            <a:ext cx="11884660" cy="54476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39140"/>
            <a:ext cx="11884660" cy="54476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1035" y="766445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22590" y="1242060"/>
            <a:ext cx="3601085" cy="3601085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4"/>
            </p:custDataLst>
          </p:nvPr>
        </p:nvSpPr>
        <p:spPr>
          <a:xfrm>
            <a:off x="819156" y="2299508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5"/>
            </p:custDataLst>
          </p:nvPr>
        </p:nvSpPr>
        <p:spPr>
          <a:xfrm>
            <a:off x="8162610" y="5229995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1768475" y="3429000"/>
            <a:ext cx="6121400" cy="2599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sz="20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819150" y="2792730"/>
            <a:ext cx="6966585" cy="15233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7832d77b76c05bb798b9f00c86b7f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1035" y="766445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22590" y="1242060"/>
            <a:ext cx="3601085" cy="3601085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4"/>
            </p:custDataLst>
          </p:nvPr>
        </p:nvSpPr>
        <p:spPr>
          <a:xfrm>
            <a:off x="819156" y="2299508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5"/>
            </p:custDataLst>
          </p:nvPr>
        </p:nvSpPr>
        <p:spPr>
          <a:xfrm>
            <a:off x="8162610" y="5229995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1768475" y="3429000"/>
            <a:ext cx="6552565" cy="2599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知行合一平常心欲速则不达</a:t>
            </a:r>
            <a:endParaRPr lang="zh-CN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1035" y="767080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22590" y="1242060"/>
            <a:ext cx="3395980" cy="3395980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5"/>
            </p:custDataLst>
          </p:nvPr>
        </p:nvSpPr>
        <p:spPr>
          <a:xfrm>
            <a:off x="932186" y="1681653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r"/>
            <a:endParaRPr lang="zh-CN" altLang="en-US" sz="60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6"/>
            </p:custDataLst>
          </p:nvPr>
        </p:nvSpPr>
        <p:spPr>
          <a:xfrm>
            <a:off x="7845745" y="4843280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55700" y="2390140"/>
            <a:ext cx="630999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建立自己的交易核心框架，一切学习的东西都是在辅助加强核心框架的操作，系统性思维</a:t>
            </a:r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r>
              <a:rPr lang="zh-CN" altLang="en-US" sz="2400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见路不走是一种对自己交易的尊重，什么钱都想赚的人往往什么都赚不到，</a:t>
            </a:r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r>
              <a:rPr lang="zh-CN" altLang="en-US" sz="2400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高手只赚一种钱，十年磨一剑</a:t>
            </a:r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行情的顺境与逆境</a:t>
            </a:r>
            <a:r>
              <a:rPr lang="en-US" altLang="zh-CN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-</a:t>
            </a:r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小资金经历一轮完整的顺逆（顺势择强）</a:t>
            </a:r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91310" y="1423035"/>
            <a:ext cx="818451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976370" y="1228725"/>
            <a:ext cx="423989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市值</a:t>
            </a:r>
            <a:r>
              <a:rPr lang="en-US" altLang="zh-CN" sz="2800" b="1"/>
              <a:t>=PE*</a:t>
            </a:r>
            <a:r>
              <a:rPr lang="zh-CN" altLang="en-US" sz="2800" b="1"/>
              <a:t>净利润</a:t>
            </a:r>
            <a:endParaRPr lang="zh-CN" altLang="en-US" sz="2800" b="1"/>
          </a:p>
          <a:p>
            <a:endParaRPr lang="zh-CN" altLang="en-US" sz="2800" b="1"/>
          </a:p>
          <a:p>
            <a:r>
              <a:rPr lang="zh-CN" altLang="en-US" sz="2800" b="1"/>
              <a:t>股价</a:t>
            </a:r>
            <a:r>
              <a:rPr lang="en-US" altLang="zh-CN" sz="2800" b="1"/>
              <a:t>=PE*</a:t>
            </a:r>
            <a:r>
              <a:rPr lang="zh-CN" altLang="en-US" sz="2800" b="1"/>
              <a:t>每股收益</a:t>
            </a:r>
            <a:endParaRPr lang="zh-CN" altLang="en-US" sz="2800" b="1"/>
          </a:p>
          <a:p>
            <a:endParaRPr lang="zh-CN" altLang="en-US" sz="2800" b="1"/>
          </a:p>
          <a:p>
            <a:r>
              <a:rPr lang="en-US" altLang="zh-CN" sz="2800" b="1"/>
              <a:t>PE</a:t>
            </a:r>
            <a:r>
              <a:rPr lang="zh-CN" altLang="en-US" sz="2800" b="1"/>
              <a:t>：市盈率</a:t>
            </a:r>
            <a:r>
              <a:rPr lang="en-US" altLang="zh-CN" sz="2800" b="1"/>
              <a:t>/</a:t>
            </a:r>
            <a:r>
              <a:rPr lang="zh-CN" altLang="en-US" sz="2800" b="1"/>
              <a:t>情绪</a:t>
            </a:r>
            <a:r>
              <a:rPr lang="en-US" altLang="zh-CN" sz="2800" b="1"/>
              <a:t>/</a:t>
            </a:r>
            <a:r>
              <a:rPr lang="zh-CN" altLang="en-US" sz="2800" b="1"/>
              <a:t>位置</a:t>
            </a:r>
            <a:endParaRPr lang="zh-CN" altLang="en-US" sz="2800" b="1"/>
          </a:p>
          <a:p>
            <a:r>
              <a:rPr lang="zh-CN" altLang="en-US" sz="2800" b="1"/>
              <a:t>利润：产品销量</a:t>
            </a:r>
            <a:r>
              <a:rPr lang="en-US" altLang="zh-CN" sz="2800" b="1"/>
              <a:t>/</a:t>
            </a:r>
            <a:r>
              <a:rPr lang="zh-CN" altLang="en-US" sz="2800" b="1"/>
              <a:t>售价</a:t>
            </a:r>
            <a:endParaRPr lang="zh-CN" altLang="en-US" sz="2800" b="1"/>
          </a:p>
          <a:p>
            <a:endParaRPr lang="zh-CN" altLang="en-US" sz="2800" b="1">
              <a:solidFill>
                <a:srgbClr val="FF0000"/>
              </a:solidFill>
            </a:endParaRPr>
          </a:p>
          <a:p>
            <a:r>
              <a:rPr lang="zh-CN" altLang="en-US" sz="2800" b="1">
                <a:solidFill>
                  <a:srgbClr val="FF0000"/>
                </a:solidFill>
                <a:sym typeface="+mn-ea"/>
              </a:rPr>
              <a:t>戴维斯双击才是大牛本质！</a:t>
            </a:r>
            <a:endParaRPr lang="zh-CN" altLang="en-US" sz="2800" b="1">
              <a:solidFill>
                <a:srgbClr val="FF0000"/>
              </a:solidFill>
            </a:endParaRPr>
          </a:p>
          <a:p>
            <a:r>
              <a:rPr lang="zh-CN" altLang="en-US" sz="2800" b="1">
                <a:solidFill>
                  <a:srgbClr val="FF0000"/>
                </a:solidFill>
                <a:sym typeface="+mn-ea"/>
              </a:rPr>
              <a:t>（情绪从低迷到亢奋期）</a:t>
            </a:r>
            <a:endParaRPr lang="zh-CN" altLang="en-US" sz="2800" b="1">
              <a:solidFill>
                <a:srgbClr val="FF0000"/>
              </a:solidFill>
            </a:endParaRPr>
          </a:p>
          <a:p>
            <a:r>
              <a:rPr lang="zh-CN" altLang="en-US" sz="2800" b="1">
                <a:solidFill>
                  <a:srgbClr val="FF0000"/>
                </a:solidFill>
                <a:sym typeface="+mn-ea"/>
              </a:rPr>
              <a:t>（业绩进入加速扩张期）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6445" cy="6858000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262505" y="258445"/>
            <a:ext cx="77089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FFC000"/>
                </a:solidFill>
              </a:rPr>
              <a:t>一浪：空间最大，资金效率最低。</a:t>
            </a:r>
            <a:endParaRPr lang="zh-CN" altLang="en-US" sz="2000" b="1">
              <a:solidFill>
                <a:srgbClr val="FFC000"/>
              </a:solidFill>
            </a:endParaRPr>
          </a:p>
          <a:p>
            <a:pPr algn="ctr"/>
            <a:r>
              <a:rPr lang="zh-CN" altLang="en-US" sz="2000" b="1">
                <a:solidFill>
                  <a:srgbClr val="FFC000"/>
                </a:solidFill>
              </a:rPr>
              <a:t>三浪：空间中等，资金效率中等。</a:t>
            </a:r>
            <a:endParaRPr lang="zh-CN" altLang="en-US" sz="2000" b="1">
              <a:solidFill>
                <a:srgbClr val="FFC000"/>
              </a:solidFill>
            </a:endParaRPr>
          </a:p>
          <a:p>
            <a:pPr algn="ctr"/>
            <a:r>
              <a:rPr lang="zh-CN" altLang="en-US" sz="2000" b="1">
                <a:solidFill>
                  <a:srgbClr val="FFC000"/>
                </a:solidFill>
              </a:rPr>
              <a:t>三浪</a:t>
            </a:r>
            <a:r>
              <a:rPr lang="en-US" altLang="zh-CN" sz="2000" b="1">
                <a:solidFill>
                  <a:srgbClr val="FFC000"/>
                </a:solidFill>
              </a:rPr>
              <a:t>3</a:t>
            </a:r>
            <a:r>
              <a:rPr lang="zh-CN" altLang="en-US" sz="2000" b="1">
                <a:solidFill>
                  <a:srgbClr val="FFC000"/>
                </a:solidFill>
              </a:rPr>
              <a:t>：空间最小，资金效率最高。</a:t>
            </a:r>
            <a:endParaRPr lang="zh-CN" altLang="en-US" sz="2000" b="1">
              <a:solidFill>
                <a:srgbClr val="FFC000"/>
              </a:solidFill>
            </a:endParaRPr>
          </a:p>
          <a:p>
            <a:pPr algn="ctr"/>
            <a:r>
              <a:rPr lang="zh-CN" altLang="en-US" sz="2000" b="1">
                <a:solidFill>
                  <a:srgbClr val="FFC000"/>
                </a:solidFill>
              </a:rPr>
              <a:t>一浪</a:t>
            </a:r>
            <a:r>
              <a:rPr lang="en-US" altLang="zh-CN" sz="2000" b="1">
                <a:solidFill>
                  <a:srgbClr val="FFC000"/>
                </a:solidFill>
              </a:rPr>
              <a:t>3</a:t>
            </a:r>
            <a:r>
              <a:rPr lang="zh-CN" altLang="en-US" sz="2000" b="1">
                <a:solidFill>
                  <a:srgbClr val="FFC000"/>
                </a:solidFill>
              </a:rPr>
              <a:t>：效率不如</a:t>
            </a:r>
            <a:r>
              <a:rPr lang="en-US" altLang="zh-CN" sz="2000" b="1">
                <a:solidFill>
                  <a:srgbClr val="FFC000"/>
                </a:solidFill>
              </a:rPr>
              <a:t>3-3</a:t>
            </a:r>
            <a:r>
              <a:rPr lang="zh-CN" altLang="en-US" sz="2000" b="1">
                <a:solidFill>
                  <a:srgbClr val="FFC000"/>
                </a:solidFill>
              </a:rPr>
              <a:t>，除非是主线板块，否则做的少</a:t>
            </a:r>
            <a:endParaRPr lang="zh-CN" altLang="en-US" sz="2000" b="1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39140"/>
            <a:ext cx="11862435" cy="54375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29615"/>
            <a:ext cx="11884660" cy="54476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29615"/>
            <a:ext cx="11927840" cy="54673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29615"/>
            <a:ext cx="11884660" cy="544766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PP_MARK_KEY" val="3420c857-2dba-43f8-9f24-4fe87479c3ec"/>
  <p:tag name="COMMONDATA" val="eyJoZGlkIjoiOWMwMjhhMGZkMTlmYjMyNGZlNDNiNTYxNzUzNzllNWQ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</Words>
  <Application>WPS 演示</Application>
  <PresentationFormat>宽屏</PresentationFormat>
  <Paragraphs>34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宋体</vt:lpstr>
      <vt:lpstr>Wingdings</vt:lpstr>
      <vt:lpstr>方正黑体简体</vt:lpstr>
      <vt:lpstr>微软雅黑</vt:lpstr>
      <vt:lpstr>Calibri</vt:lpstr>
      <vt:lpstr>Arial Unicode MS</vt:lpstr>
      <vt:lpstr>Office 主题</vt:lpstr>
      <vt:lpstr>主升系列课程 </vt:lpstr>
      <vt:lpstr>PowerPoint 演示文稿</vt:lpstr>
      <vt:lpstr>行情的顺境与逆境-小资金经历一轮完整的顺逆（顺势择强）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狂草</cp:lastModifiedBy>
  <cp:revision>145</cp:revision>
  <dcterms:created xsi:type="dcterms:W3CDTF">2021-07-12T09:18:00Z</dcterms:created>
  <dcterms:modified xsi:type="dcterms:W3CDTF">2024-08-26T06:45:28Z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4DF3890E16414EAABF867DD543EC9A4D_13</vt:lpwstr>
  </property>
  <property fmtid="{D5CDD505-2E9C-101B-9397-08002B2CF9AE}" pid="3" name="KSOProductBuildVer">
    <vt:lpwstr>2052-12.1.0.17827</vt:lpwstr>
  </property>
</Properties>
</file>

<file path=docProps/thumbnail.jpeg>
</file>